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306" r:id="rId3"/>
    <p:sldId id="307" r:id="rId4"/>
    <p:sldId id="281" r:id="rId5"/>
    <p:sldId id="290" r:id="rId6"/>
    <p:sldId id="309" r:id="rId7"/>
    <p:sldId id="291" r:id="rId8"/>
    <p:sldId id="292" r:id="rId9"/>
    <p:sldId id="288" r:id="rId10"/>
    <p:sldId id="301" r:id="rId11"/>
    <p:sldId id="265" r:id="rId12"/>
    <p:sldId id="308" r:id="rId13"/>
  </p:sldIdLst>
  <p:sldSz cx="6858000" cy="9906000" type="A4"/>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8F3F6D"/>
    <a:srgbClr val="993366"/>
    <a:srgbClr val="ABD6EB"/>
    <a:srgbClr val="99CC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7849" autoAdjust="0"/>
  </p:normalViewPr>
  <p:slideViewPr>
    <p:cSldViewPr>
      <p:cViewPr>
        <p:scale>
          <a:sx n="100" d="100"/>
          <a:sy n="100" d="100"/>
        </p:scale>
        <p:origin x="-1699" y="950"/>
      </p:cViewPr>
      <p:guideLst>
        <p:guide orient="horz" pos="3120"/>
        <p:guide pos="2160"/>
      </p:guideLst>
    </p:cSldViewPr>
  </p:slideViewPr>
  <p:notesTextViewPr>
    <p:cViewPr>
      <p:scale>
        <a:sx n="100" d="100"/>
        <a:sy n="100" d="100"/>
      </p:scale>
      <p:origin x="0" y="0"/>
    </p:cViewPr>
  </p:notesTextViewPr>
  <p:sorterViewPr>
    <p:cViewPr>
      <p:scale>
        <a:sx n="120" d="100"/>
        <a:sy n="120"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5564" tIns="47783" rIns="95564" bIns="47783" rtlCol="0"/>
          <a:lstStyle>
            <a:lvl1pPr algn="l">
              <a:defRPr sz="1300"/>
            </a:lvl1pPr>
          </a:lstStyle>
          <a:p>
            <a:pPr>
              <a:defRPr/>
            </a:pPr>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5564" tIns="47783" rIns="95564" bIns="47783" rtlCol="0"/>
          <a:lstStyle>
            <a:lvl1pPr algn="r">
              <a:defRPr sz="1300"/>
            </a:lvl1pPr>
          </a:lstStyle>
          <a:p>
            <a:pPr>
              <a:defRPr/>
            </a:pPr>
            <a:fld id="{9F6664CA-5EEE-46D9-9E15-21C5B72784C3}" type="datetimeFigureOut">
              <a:rPr lang="en-GB"/>
              <a:pPr>
                <a:defRPr/>
              </a:pPr>
              <a:t>21/07/2017</a:t>
            </a:fld>
            <a:endParaRPr lang="en-GB"/>
          </a:p>
        </p:txBody>
      </p:sp>
      <p:sp>
        <p:nvSpPr>
          <p:cNvPr id="4" name="Slide Image Placeholder 3"/>
          <p:cNvSpPr>
            <a:spLocks noGrp="1" noRot="1" noChangeAspect="1"/>
          </p:cNvSpPr>
          <p:nvPr>
            <p:ph type="sldImg" idx="2"/>
          </p:nvPr>
        </p:nvSpPr>
        <p:spPr>
          <a:xfrm>
            <a:off x="2111375" y="746125"/>
            <a:ext cx="2574925" cy="3721100"/>
          </a:xfrm>
          <a:prstGeom prst="rect">
            <a:avLst/>
          </a:prstGeom>
          <a:noFill/>
          <a:ln w="12700">
            <a:solidFill>
              <a:prstClr val="black"/>
            </a:solidFill>
          </a:ln>
        </p:spPr>
        <p:txBody>
          <a:bodyPr vert="horz" lIns="95564" tIns="47783" rIns="95564" bIns="47783"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5564" tIns="47783" rIns="95564" bIns="477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31338"/>
            <a:ext cx="2946400" cy="495300"/>
          </a:xfrm>
          <a:prstGeom prst="rect">
            <a:avLst/>
          </a:prstGeom>
        </p:spPr>
        <p:txBody>
          <a:bodyPr vert="horz" lIns="95564" tIns="47783" rIns="95564" bIns="47783"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849688" y="9431338"/>
            <a:ext cx="2946400" cy="495300"/>
          </a:xfrm>
          <a:prstGeom prst="rect">
            <a:avLst/>
          </a:prstGeom>
        </p:spPr>
        <p:txBody>
          <a:bodyPr vert="horz" lIns="95564" tIns="47783" rIns="95564" bIns="47783" rtlCol="0" anchor="b"/>
          <a:lstStyle>
            <a:lvl1pPr algn="r">
              <a:defRPr sz="1300"/>
            </a:lvl1pPr>
          </a:lstStyle>
          <a:p>
            <a:pPr>
              <a:defRPr/>
            </a:pPr>
            <a:fld id="{6901F115-51DD-4FC6-8BA3-7CAEA13AE41F}" type="slidenum">
              <a:rPr lang="en-GB"/>
              <a:pPr>
                <a:defRPr/>
              </a:pPr>
              <a:t>‹#›</a:t>
            </a:fld>
            <a:endParaRPr lang="en-GB"/>
          </a:p>
        </p:txBody>
      </p:sp>
    </p:spTree>
    <p:extLst>
      <p:ext uri="{BB962C8B-B14F-4D97-AF65-F5344CB8AC3E}">
        <p14:creationId xmlns:p14="http://schemas.microsoft.com/office/powerpoint/2010/main" val="2047721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FE34804-DAE9-4662-AFD2-ECB8D5864B47}" type="slidenum">
              <a:rPr lang="en-GB" altLang="en-US" sz="1300" smtClean="0">
                <a:latin typeface="Arial" charset="0"/>
              </a:rPr>
              <a:pPr eaLnBrk="1" hangingPunct="1">
                <a:spcBef>
                  <a:spcPct val="0"/>
                </a:spcBef>
              </a:pPr>
              <a:t>11</a:t>
            </a:fld>
            <a:endParaRPr lang="en-GB" altLang="en-US" sz="13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31B8ECE-788F-417E-8FBA-78EA2EC91C63}" type="datetimeFigureOut">
              <a:rPr lang="en-GB"/>
              <a:pPr>
                <a:defRPr/>
              </a:pPr>
              <a:t>21/07/2017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476E99-8769-4CD2-A5A2-3737559E216C}" type="slidenum">
              <a:rPr lang="en-GB"/>
              <a:pPr>
                <a:defRPr/>
              </a:pPr>
              <a:t>‹#›</a:t>
            </a:fld>
            <a:endParaRPr lang="en-GB"/>
          </a:p>
        </p:txBody>
      </p:sp>
    </p:spTree>
    <p:extLst>
      <p:ext uri="{BB962C8B-B14F-4D97-AF65-F5344CB8AC3E}">
        <p14:creationId xmlns:p14="http://schemas.microsoft.com/office/powerpoint/2010/main" val="167157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A5FA649-55C8-4566-8933-2230F201F6DD}" type="datetimeFigureOut">
              <a:rPr lang="en-GB"/>
              <a:pPr>
                <a:defRPr/>
              </a:pPr>
              <a:t>21/07/2017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3DF43A5-A465-4BB0-AB5A-80E0AB920F48}" type="slidenum">
              <a:rPr lang="en-GB"/>
              <a:pPr>
                <a:defRPr/>
              </a:pPr>
              <a:t>‹#›</a:t>
            </a:fld>
            <a:endParaRPr lang="en-GB"/>
          </a:p>
        </p:txBody>
      </p:sp>
    </p:spTree>
    <p:extLst>
      <p:ext uri="{BB962C8B-B14F-4D97-AF65-F5344CB8AC3E}">
        <p14:creationId xmlns:p14="http://schemas.microsoft.com/office/powerpoint/2010/main" val="20777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74D8A4E-DCE3-4769-8C07-00E5B6AF8E17}" type="datetimeFigureOut">
              <a:rPr lang="en-GB"/>
              <a:pPr>
                <a:defRPr/>
              </a:pPr>
              <a:t>21/07/2017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303892E-1CAB-45E1-996A-DCD98032B18E}" type="slidenum">
              <a:rPr lang="en-GB"/>
              <a:pPr>
                <a:defRPr/>
              </a:pPr>
              <a:t>‹#›</a:t>
            </a:fld>
            <a:endParaRPr lang="en-GB"/>
          </a:p>
        </p:txBody>
      </p:sp>
    </p:spTree>
    <p:extLst>
      <p:ext uri="{BB962C8B-B14F-4D97-AF65-F5344CB8AC3E}">
        <p14:creationId xmlns:p14="http://schemas.microsoft.com/office/powerpoint/2010/main" val="16006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638C447-3E25-4A5C-A871-022B79EABE4E}" type="datetimeFigureOut">
              <a:rPr lang="en-GB"/>
              <a:pPr>
                <a:defRPr/>
              </a:pPr>
              <a:t>21/07/2017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E06A6A-2561-420D-A2A2-67DEC28B3E99}" type="slidenum">
              <a:rPr lang="en-GB"/>
              <a:pPr>
                <a:defRPr/>
              </a:pPr>
              <a:t>‹#›</a:t>
            </a:fld>
            <a:endParaRPr lang="en-GB"/>
          </a:p>
        </p:txBody>
      </p:sp>
    </p:spTree>
    <p:extLst>
      <p:ext uri="{BB962C8B-B14F-4D97-AF65-F5344CB8AC3E}">
        <p14:creationId xmlns:p14="http://schemas.microsoft.com/office/powerpoint/2010/main" val="154099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FC1D74-391F-46A9-B13E-650A325F7504}" type="datetimeFigureOut">
              <a:rPr lang="en-GB"/>
              <a:pPr>
                <a:defRPr/>
              </a:pPr>
              <a:t>21/07/2017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D2BBEB-AEE8-46DD-9C9C-E6BDC72A3D6B}" type="slidenum">
              <a:rPr lang="en-GB"/>
              <a:pPr>
                <a:defRPr/>
              </a:pPr>
              <a:t>‹#›</a:t>
            </a:fld>
            <a:endParaRPr lang="en-GB"/>
          </a:p>
        </p:txBody>
      </p:sp>
    </p:spTree>
    <p:extLst>
      <p:ext uri="{BB962C8B-B14F-4D97-AF65-F5344CB8AC3E}">
        <p14:creationId xmlns:p14="http://schemas.microsoft.com/office/powerpoint/2010/main" val="229620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E3E38ED-1DF6-4777-8173-0A50594A487E}" type="datetimeFigureOut">
              <a:rPr lang="en-GB"/>
              <a:pPr>
                <a:defRPr/>
              </a:pPr>
              <a:t>21/07/2017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BBD3D0-D71F-45E7-A4FA-D3FAD9917CF9}" type="slidenum">
              <a:rPr lang="en-GB"/>
              <a:pPr>
                <a:defRPr/>
              </a:pPr>
              <a:t>‹#›</a:t>
            </a:fld>
            <a:endParaRPr lang="en-GB"/>
          </a:p>
        </p:txBody>
      </p:sp>
    </p:spTree>
    <p:extLst>
      <p:ext uri="{BB962C8B-B14F-4D97-AF65-F5344CB8AC3E}">
        <p14:creationId xmlns:p14="http://schemas.microsoft.com/office/powerpoint/2010/main" val="96605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2AD4AE8-DC62-412A-8E63-77F05E9C3689}" type="datetimeFigureOut">
              <a:rPr lang="en-GB"/>
              <a:pPr>
                <a:defRPr/>
              </a:pPr>
              <a:t>21/07/2017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5E2512-2C65-4368-9A82-F3C1913F1565}" type="slidenum">
              <a:rPr lang="en-GB"/>
              <a:pPr>
                <a:defRPr/>
              </a:pPr>
              <a:t>‹#›</a:t>
            </a:fld>
            <a:endParaRPr lang="en-GB"/>
          </a:p>
        </p:txBody>
      </p:sp>
    </p:spTree>
    <p:extLst>
      <p:ext uri="{BB962C8B-B14F-4D97-AF65-F5344CB8AC3E}">
        <p14:creationId xmlns:p14="http://schemas.microsoft.com/office/powerpoint/2010/main" val="272542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AFDDC82-C4EE-43A3-A5AF-3AFA0B2882F0}" type="datetimeFigureOut">
              <a:rPr lang="en-GB"/>
              <a:pPr>
                <a:defRPr/>
              </a:pPr>
              <a:t>21/07/2017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4D76DDF-2C9D-44E8-8DAC-4C2AB2B780A8}" type="slidenum">
              <a:rPr lang="en-GB"/>
              <a:pPr>
                <a:defRPr/>
              </a:pPr>
              <a:t>‹#›</a:t>
            </a:fld>
            <a:endParaRPr lang="en-GB"/>
          </a:p>
        </p:txBody>
      </p:sp>
    </p:spTree>
    <p:extLst>
      <p:ext uri="{BB962C8B-B14F-4D97-AF65-F5344CB8AC3E}">
        <p14:creationId xmlns:p14="http://schemas.microsoft.com/office/powerpoint/2010/main" val="263874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7D2E1A-9CF0-4A2E-B538-8590766A001B}" type="datetimeFigureOut">
              <a:rPr lang="en-GB"/>
              <a:pPr>
                <a:defRPr/>
              </a:pPr>
              <a:t>21/07/2017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28C66A5-B641-4AA0-B0FB-0F953127D5BF}" type="slidenum">
              <a:rPr lang="en-GB"/>
              <a:pPr>
                <a:defRPr/>
              </a:pPr>
              <a:t>‹#›</a:t>
            </a:fld>
            <a:endParaRPr lang="en-GB"/>
          </a:p>
        </p:txBody>
      </p:sp>
    </p:spTree>
    <p:extLst>
      <p:ext uri="{BB962C8B-B14F-4D97-AF65-F5344CB8AC3E}">
        <p14:creationId xmlns:p14="http://schemas.microsoft.com/office/powerpoint/2010/main" val="262654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FD6D76-9981-4617-81F9-239AA5A7A946}" type="datetimeFigureOut">
              <a:rPr lang="en-GB"/>
              <a:pPr>
                <a:defRPr/>
              </a:pPr>
              <a:t>21/07/2017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04CE1F6-06B5-47A4-B8B3-94756A8D814F}" type="slidenum">
              <a:rPr lang="en-GB"/>
              <a:pPr>
                <a:defRPr/>
              </a:pPr>
              <a:t>‹#›</a:t>
            </a:fld>
            <a:endParaRPr lang="en-GB"/>
          </a:p>
        </p:txBody>
      </p:sp>
    </p:spTree>
    <p:extLst>
      <p:ext uri="{BB962C8B-B14F-4D97-AF65-F5344CB8AC3E}">
        <p14:creationId xmlns:p14="http://schemas.microsoft.com/office/powerpoint/2010/main" val="64799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9CD8C3-BD44-4EDA-A52D-9D66D33AC2CE}" type="datetimeFigureOut">
              <a:rPr lang="en-GB"/>
              <a:pPr>
                <a:defRPr/>
              </a:pPr>
              <a:t>21/07/2017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571AB99-01D0-4980-8D00-765E5F6AC324}" type="slidenum">
              <a:rPr lang="en-GB"/>
              <a:pPr>
                <a:defRPr/>
              </a:pPr>
              <a:t>‹#›</a:t>
            </a:fld>
            <a:endParaRPr lang="en-GB"/>
          </a:p>
        </p:txBody>
      </p:sp>
    </p:spTree>
    <p:extLst>
      <p:ext uri="{BB962C8B-B14F-4D97-AF65-F5344CB8AC3E}">
        <p14:creationId xmlns:p14="http://schemas.microsoft.com/office/powerpoint/2010/main" val="359899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8D30251-555A-4481-9E3C-1E4F2D152BB6}" type="datetimeFigureOut">
              <a:rPr lang="en-GB"/>
              <a:pPr>
                <a:defRPr/>
              </a:pPr>
              <a:t>21/07/2017</a:t>
            </a:fld>
            <a:endParaRPr lang="en-GB"/>
          </a:p>
        </p:txBody>
      </p:sp>
      <p:sp>
        <p:nvSpPr>
          <p:cNvPr id="5" name="Footer Placeholder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976728F-553E-4C63-A11B-458502C020F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risons.2020@justice-ni.x.gsi.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risons.2020@justice-ni.x.gsi.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375" y="4232275"/>
            <a:ext cx="6048375" cy="1147763"/>
          </a:xfrm>
          <a:prstGeom prst="rect">
            <a:avLst/>
          </a:prstGeom>
          <a:solidFill>
            <a:schemeClr val="bg1"/>
          </a:solidFill>
          <a:ln>
            <a:solidFill>
              <a:schemeClr val="bg1">
                <a:lumMod val="8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Text Box 4"/>
          <p:cNvSpPr txBox="1">
            <a:spLocks noChangeArrowheads="1"/>
          </p:cNvSpPr>
          <p:nvPr/>
        </p:nvSpPr>
        <p:spPr bwMode="auto">
          <a:xfrm>
            <a:off x="44450" y="2936875"/>
            <a:ext cx="6813550" cy="3508653"/>
          </a:xfrm>
          <a:prstGeom prst="rect">
            <a:avLst/>
          </a:prstGeom>
          <a:noFill/>
          <a:ln w="9525">
            <a:noFill/>
            <a:miter lim="800000"/>
            <a:headEnd/>
            <a:tailEnd/>
          </a:ln>
        </p:spPr>
        <p:txBody>
          <a:bodyPr>
            <a:spAutoFit/>
          </a:bodyPr>
          <a:lstStyle/>
          <a:p>
            <a:pPr fontAlgn="auto">
              <a:spcBef>
                <a:spcPts val="0"/>
              </a:spcBef>
              <a:spcAft>
                <a:spcPts val="0"/>
              </a:spcAft>
              <a:defRPr/>
            </a:pPr>
            <a:r>
              <a:rPr lang="en-GB" sz="3600" b="1" kern="0" dirty="0">
                <a:solidFill>
                  <a:srgbClr val="660033"/>
                </a:solidFill>
                <a:latin typeface="Arial" panose="020B0604020202020204" pitchFamily="34" charset="0"/>
                <a:cs typeface="Arial" panose="020B0604020202020204" pitchFamily="34" charset="0"/>
              </a:rPr>
              <a:t> </a:t>
            </a:r>
            <a:r>
              <a:rPr lang="en-GB" sz="3600" b="1" kern="0" dirty="0" smtClean="0">
                <a:solidFill>
                  <a:srgbClr val="660033"/>
                </a:solidFill>
                <a:latin typeface="Arial" panose="020B0604020202020204" pitchFamily="34" charset="0"/>
                <a:cs typeface="Arial" panose="020B0604020202020204" pitchFamily="34" charset="0"/>
              </a:rPr>
              <a:t> Prisons 2020</a:t>
            </a:r>
            <a:endParaRPr lang="en-GB" sz="3600" b="1" kern="0" dirty="0">
              <a:solidFill>
                <a:srgbClr val="660033"/>
              </a:solidFill>
              <a:latin typeface="Arial" panose="020B0604020202020204" pitchFamily="34" charset="0"/>
              <a:cs typeface="Arial" panose="020B0604020202020204" pitchFamily="34" charset="0"/>
            </a:endParaRPr>
          </a:p>
          <a:p>
            <a:pPr fontAlgn="auto">
              <a:spcBef>
                <a:spcPts val="0"/>
              </a:spcBef>
              <a:spcAft>
                <a:spcPts val="0"/>
              </a:spcAft>
              <a:defRPr/>
            </a:pPr>
            <a:r>
              <a:rPr lang="en-GB" sz="3600" b="1" i="1" kern="0" dirty="0">
                <a:solidFill>
                  <a:srgbClr val="660033"/>
                </a:solidFill>
                <a:latin typeface="Arial" panose="020B0604020202020204" pitchFamily="34" charset="0"/>
                <a:cs typeface="Arial" panose="020B0604020202020204" pitchFamily="34" charset="0"/>
              </a:rPr>
              <a:t> </a:t>
            </a:r>
            <a:r>
              <a:rPr lang="en-GB" sz="3600" b="1" i="1" kern="0" dirty="0" smtClean="0">
                <a:solidFill>
                  <a:srgbClr val="660033"/>
                </a:solidFill>
                <a:latin typeface="Arial" panose="020B0604020202020204" pitchFamily="34" charset="0"/>
                <a:cs typeface="Arial" panose="020B0604020202020204" pitchFamily="34" charset="0"/>
              </a:rPr>
              <a:t> </a:t>
            </a:r>
            <a:r>
              <a:rPr lang="en-GB" i="1" kern="0" dirty="0" smtClean="0">
                <a:solidFill>
                  <a:srgbClr val="002060"/>
                </a:solidFill>
                <a:latin typeface="Arial" panose="020B0604020202020204" pitchFamily="34" charset="0"/>
                <a:cs typeface="Arial" panose="020B0604020202020204" pitchFamily="34" charset="0"/>
              </a:rPr>
              <a:t>Driving </a:t>
            </a:r>
            <a:r>
              <a:rPr lang="en-GB" i="1" kern="0" dirty="0">
                <a:solidFill>
                  <a:srgbClr val="002060"/>
                </a:solidFill>
                <a:latin typeface="Arial" panose="020B0604020202020204" pitchFamily="34" charset="0"/>
                <a:cs typeface="Arial" panose="020B0604020202020204" pitchFamily="34" charset="0"/>
              </a:rPr>
              <a:t>continuous improvement in the Prison Service</a:t>
            </a:r>
          </a:p>
          <a:p>
            <a:pPr fontAlgn="auto">
              <a:spcBef>
                <a:spcPct val="50000"/>
              </a:spcBef>
              <a:spcAft>
                <a:spcPts val="0"/>
              </a:spcAft>
              <a:defRPr/>
            </a:pPr>
            <a:endParaRPr lang="en-GB" sz="2000" kern="0" dirty="0">
              <a:solidFill>
                <a:srgbClr val="002060"/>
              </a:solidFill>
              <a:latin typeface="Franklin Gothic Book" pitchFamily="34" charset="0"/>
              <a:cs typeface="+mn-cs"/>
            </a:endParaRPr>
          </a:p>
          <a:p>
            <a:pPr fontAlgn="auto">
              <a:spcBef>
                <a:spcPct val="50000"/>
              </a:spcBef>
              <a:spcAft>
                <a:spcPts val="0"/>
              </a:spcAft>
              <a:defRPr/>
            </a:pPr>
            <a:endParaRPr lang="en-GB" sz="2000" kern="0" dirty="0">
              <a:solidFill>
                <a:srgbClr val="002060"/>
              </a:solidFill>
              <a:latin typeface="Franklin Gothic Book" pitchFamily="34" charset="0"/>
              <a:cs typeface="+mn-cs"/>
            </a:endParaRPr>
          </a:p>
          <a:p>
            <a:pPr fontAlgn="auto">
              <a:spcBef>
                <a:spcPct val="50000"/>
              </a:spcBef>
              <a:spcAft>
                <a:spcPts val="0"/>
              </a:spcAft>
              <a:defRPr/>
            </a:pPr>
            <a:endParaRPr lang="en-GB" sz="2000" kern="0" dirty="0">
              <a:solidFill>
                <a:srgbClr val="002060"/>
              </a:solidFill>
              <a:latin typeface="Franklin Gothic Book" pitchFamily="34" charset="0"/>
              <a:cs typeface="+mn-cs"/>
            </a:endParaRPr>
          </a:p>
          <a:p>
            <a:pPr fontAlgn="auto">
              <a:spcBef>
                <a:spcPct val="50000"/>
              </a:spcBef>
              <a:spcAft>
                <a:spcPts val="0"/>
              </a:spcAft>
              <a:defRPr/>
            </a:pPr>
            <a:endParaRPr lang="en-GB" sz="2000" kern="0" dirty="0">
              <a:solidFill>
                <a:srgbClr val="002060"/>
              </a:solidFill>
              <a:latin typeface="Franklin Gothic Book" pitchFamily="34" charset="0"/>
              <a:cs typeface="+mn-cs"/>
            </a:endParaRPr>
          </a:p>
          <a:p>
            <a:pPr algn="ctr" fontAlgn="auto">
              <a:spcBef>
                <a:spcPct val="50000"/>
              </a:spcBef>
              <a:spcAft>
                <a:spcPts val="0"/>
              </a:spcAft>
              <a:defRPr/>
            </a:pPr>
            <a:r>
              <a:rPr lang="en-GB" sz="2000" b="1" kern="0" dirty="0" smtClean="0">
                <a:solidFill>
                  <a:srgbClr val="660033"/>
                </a:solidFill>
                <a:latin typeface="Arial" panose="020B0604020202020204" pitchFamily="34" charset="0"/>
                <a:cs typeface="Arial" panose="020B0604020202020204" pitchFamily="34" charset="0"/>
              </a:rPr>
              <a:t>Response document</a:t>
            </a:r>
            <a:endParaRPr lang="en-GB" sz="2000" b="1" kern="0" dirty="0">
              <a:solidFill>
                <a:srgbClr val="660033"/>
              </a:solidFill>
              <a:latin typeface="Arial" panose="020B0604020202020204" pitchFamily="34" charset="0"/>
              <a:cs typeface="Arial" panose="020B0604020202020204" pitchFamily="34" charset="0"/>
            </a:endParaRPr>
          </a:p>
        </p:txBody>
      </p:sp>
      <p:pic>
        <p:nvPicPr>
          <p:cNvPr id="205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38" y="273050"/>
            <a:ext cx="15890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134938" y="9201150"/>
            <a:ext cx="7092951" cy="63500"/>
          </a:xfrm>
          <a:prstGeom prst="rect">
            <a:avLst/>
          </a:prstGeom>
          <a:solidFill>
            <a:srgbClr val="ABD6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054" name="Picture 2" descr="C:\Users\giffenb\AppData\Local\Microsoft\Windows\Temporary Internet Files\Content.Outlook\I1LMOV8B\New DOJ Logo - An agency within - May 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688" y="209550"/>
            <a:ext cx="1189037"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p:cNvSpPr>
            <a:spLocks noChangeArrowheads="1"/>
          </p:cNvSpPr>
          <p:nvPr/>
        </p:nvSpPr>
        <p:spPr bwMode="auto">
          <a:xfrm>
            <a:off x="373063" y="9345613"/>
            <a:ext cx="6800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600" b="1" i="1">
                <a:solidFill>
                  <a:srgbClr val="002060"/>
                </a:solidFill>
                <a:latin typeface="Arial" charset="0"/>
              </a:rPr>
              <a:t>Making the community safer by supporting people to change</a:t>
            </a:r>
            <a:endParaRPr lang="en-GB" altLang="en-US" sz="1600">
              <a:latin typeface="Arial" charset="0"/>
            </a:endParaRPr>
          </a:p>
        </p:txBody>
      </p:sp>
      <p:pic>
        <p:nvPicPr>
          <p:cNvPr id="2056" name="Picture 8" descr="C:\Users\giffenb\AppData\Local\Microsoft\Windows\Temporary Internet Files\Content.Outlook\WH9ZR478\Female Officer on pho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8863" y="4310063"/>
            <a:ext cx="1438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C:\Users\giffenb\AppData\Local\Microsoft\Windows\Temporary Internet Files\Content.Outlook\WH9ZR478\HYDEBANK COOKING MCOOPER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563" y="4310063"/>
            <a:ext cx="154305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C:\Users\giffenb\AppData\Local\Microsoft\Windows\Temporary Internet Files\Content.Outlook\WH9ZR478\Magilligan landing with gri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4675" y="4310063"/>
            <a:ext cx="150495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C:\Users\giffenb\AppData\Local\Microsoft\Windows\Temporary Internet Files\Content.Outlook\WH9ZR478\MC - Prisoners making equipment for special needs schoo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4813" y="4310063"/>
            <a:ext cx="15113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5" descr="C:\Users\giffenb\AppData\Local\Microsoft\Windows\Temporary Internet Files\Content.Outlook\WH9ZR478\MCOOPER25 - RA with back of new recruit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6113" y="4305300"/>
            <a:ext cx="16573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digital technology"/>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digital technology"/>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TextBox 12"/>
          <p:cNvSpPr txBox="1"/>
          <p:nvPr/>
        </p:nvSpPr>
        <p:spPr>
          <a:xfrm>
            <a:off x="332655" y="1784648"/>
            <a:ext cx="6121225" cy="7294305"/>
          </a:xfrm>
          <a:prstGeom prst="rect">
            <a:avLst/>
          </a:prstGeom>
          <a:noFill/>
          <a:ln>
            <a:solidFill>
              <a:schemeClr val="accent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9" name="TextBox 8"/>
          <p:cNvSpPr txBox="1"/>
          <p:nvPr/>
        </p:nvSpPr>
        <p:spPr>
          <a:xfrm>
            <a:off x="404664" y="848544"/>
            <a:ext cx="5736705" cy="923330"/>
          </a:xfrm>
          <a:prstGeom prst="rect">
            <a:avLst/>
          </a:prstGeom>
          <a:noFill/>
        </p:spPr>
        <p:txBody>
          <a:bodyPr wrap="square" rtlCol="0">
            <a:spAutoFit/>
          </a:bodyPr>
          <a:lstStyle/>
          <a:p>
            <a:r>
              <a:rPr lang="en-GB" sz="2400" b="1" dirty="0" smtClean="0">
                <a:solidFill>
                  <a:srgbClr val="002060"/>
                </a:solidFill>
                <a:latin typeface="Franklin Gothic Book" panose="020B0503020102020204" pitchFamily="34" charset="0"/>
              </a:rPr>
              <a:t>Additional comments</a:t>
            </a:r>
          </a:p>
          <a:p>
            <a:endParaRPr lang="en-GB" dirty="0" smtClean="0">
              <a:solidFill>
                <a:srgbClr val="002060"/>
              </a:solidFill>
            </a:endParaRPr>
          </a:p>
          <a:p>
            <a:r>
              <a:rPr lang="en-GB" sz="1200" dirty="0" smtClean="0">
                <a:solidFill>
                  <a:srgbClr val="002060"/>
                </a:solidFill>
              </a:rPr>
              <a:t>Please use this page for any further responses to the discussion document.</a:t>
            </a:r>
            <a:endParaRPr lang="en-GB" sz="1200" dirty="0">
              <a:solidFill>
                <a:srgbClr val="002060"/>
              </a:solidFill>
            </a:endParaRPr>
          </a:p>
        </p:txBody>
      </p:sp>
    </p:spTree>
    <p:extLst>
      <p:ext uri="{BB962C8B-B14F-4D97-AF65-F5344CB8AC3E}">
        <p14:creationId xmlns:p14="http://schemas.microsoft.com/office/powerpoint/2010/main" val="1229576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8720" y="1352600"/>
            <a:ext cx="5040560" cy="3785652"/>
          </a:xfrm>
          <a:prstGeom prst="rect">
            <a:avLst/>
          </a:prstGeom>
          <a:noFill/>
          <a:ln>
            <a:solidFill>
              <a:schemeClr val="accent1"/>
            </a:solidFill>
          </a:ln>
        </p:spPr>
        <p:txBody>
          <a:bodyPr wrap="square" rtlCol="0">
            <a:spAutoFit/>
          </a:bodyPr>
          <a:lstStyle/>
          <a:p>
            <a:r>
              <a:rPr lang="en-GB" sz="1600" b="1" dirty="0" smtClean="0">
                <a:solidFill>
                  <a:srgbClr val="002060"/>
                </a:solidFill>
              </a:rPr>
              <a:t>Your details</a:t>
            </a:r>
          </a:p>
          <a:p>
            <a:endParaRPr lang="en-GB" sz="1600" dirty="0">
              <a:solidFill>
                <a:srgbClr val="002060"/>
              </a:solidFill>
            </a:endParaRPr>
          </a:p>
          <a:p>
            <a:r>
              <a:rPr lang="en-GB" sz="1600" dirty="0" smtClean="0">
                <a:solidFill>
                  <a:srgbClr val="002060"/>
                </a:solidFill>
              </a:rPr>
              <a:t>Name (optional): </a:t>
            </a:r>
          </a:p>
          <a:p>
            <a:endParaRPr lang="en-GB" sz="1600" dirty="0">
              <a:solidFill>
                <a:srgbClr val="002060"/>
              </a:solidFill>
            </a:endParaRPr>
          </a:p>
          <a:p>
            <a:r>
              <a:rPr lang="en-GB" sz="1600" dirty="0" smtClean="0">
                <a:solidFill>
                  <a:srgbClr val="002060"/>
                </a:solidFill>
              </a:rPr>
              <a:t>Organisation:</a:t>
            </a:r>
          </a:p>
          <a:p>
            <a:endParaRPr lang="en-GB" sz="1600" dirty="0">
              <a:solidFill>
                <a:srgbClr val="002060"/>
              </a:solidFill>
            </a:endParaRPr>
          </a:p>
          <a:p>
            <a:r>
              <a:rPr lang="en-GB" sz="1600" dirty="0" smtClean="0">
                <a:solidFill>
                  <a:srgbClr val="002060"/>
                </a:solidFill>
              </a:rPr>
              <a:t>Position:</a:t>
            </a:r>
          </a:p>
          <a:p>
            <a:endParaRPr lang="en-GB" sz="1600" dirty="0">
              <a:solidFill>
                <a:srgbClr val="002060"/>
              </a:solidFill>
            </a:endParaRPr>
          </a:p>
          <a:p>
            <a:r>
              <a:rPr lang="en-GB" sz="1600" dirty="0" smtClean="0">
                <a:solidFill>
                  <a:srgbClr val="002060"/>
                </a:solidFill>
              </a:rPr>
              <a:t>Address:</a:t>
            </a:r>
          </a:p>
          <a:p>
            <a:endParaRPr lang="en-GB" sz="1600" dirty="0" smtClean="0">
              <a:solidFill>
                <a:srgbClr val="002060"/>
              </a:solidFill>
            </a:endParaRPr>
          </a:p>
          <a:p>
            <a:endParaRPr lang="en-GB" sz="1600" dirty="0">
              <a:solidFill>
                <a:srgbClr val="002060"/>
              </a:solidFill>
            </a:endParaRPr>
          </a:p>
          <a:p>
            <a:endParaRPr lang="en-GB" sz="1600" dirty="0" smtClean="0">
              <a:solidFill>
                <a:srgbClr val="002060"/>
              </a:solidFill>
            </a:endParaRPr>
          </a:p>
          <a:p>
            <a:r>
              <a:rPr lang="en-GB" sz="1600" dirty="0" smtClean="0">
                <a:solidFill>
                  <a:srgbClr val="002060"/>
                </a:solidFill>
              </a:rPr>
              <a:t>Tel:</a:t>
            </a:r>
          </a:p>
          <a:p>
            <a:endParaRPr lang="en-GB" sz="1600" dirty="0">
              <a:solidFill>
                <a:srgbClr val="002060"/>
              </a:solidFill>
            </a:endParaRPr>
          </a:p>
          <a:p>
            <a:r>
              <a:rPr lang="en-GB" sz="1600" dirty="0" smtClean="0">
                <a:solidFill>
                  <a:srgbClr val="002060"/>
                </a:solidFill>
              </a:rPr>
              <a:t>Email:</a:t>
            </a:r>
            <a:endParaRPr lang="en-GB" sz="1600" dirty="0">
              <a:solidFill>
                <a:srgbClr val="002060"/>
              </a:solidFill>
            </a:endParaRPr>
          </a:p>
        </p:txBody>
      </p:sp>
      <p:sp>
        <p:nvSpPr>
          <p:cNvPr id="5" name="TextBox 4"/>
          <p:cNvSpPr txBox="1"/>
          <p:nvPr/>
        </p:nvSpPr>
        <p:spPr>
          <a:xfrm>
            <a:off x="908720" y="5457056"/>
            <a:ext cx="5256584" cy="2031325"/>
          </a:xfrm>
          <a:prstGeom prst="rect">
            <a:avLst/>
          </a:prstGeom>
          <a:noFill/>
        </p:spPr>
        <p:txBody>
          <a:bodyPr wrap="square" rtlCol="0">
            <a:spAutoFit/>
          </a:bodyPr>
          <a:lstStyle/>
          <a:p>
            <a:r>
              <a:rPr lang="en-GB" sz="1400" i="1" dirty="0" smtClean="0">
                <a:solidFill>
                  <a:srgbClr val="002060"/>
                </a:solidFill>
              </a:rPr>
              <a:t>Thank you for responding to Prisons 2020: A discussion document.</a:t>
            </a:r>
          </a:p>
          <a:p>
            <a:endParaRPr lang="en-GB" sz="1400" i="1" dirty="0">
              <a:solidFill>
                <a:srgbClr val="002060"/>
              </a:solidFill>
            </a:endParaRPr>
          </a:p>
          <a:p>
            <a:r>
              <a:rPr lang="en-GB" sz="1400" i="1" dirty="0" smtClean="0">
                <a:solidFill>
                  <a:srgbClr val="002060"/>
                </a:solidFill>
              </a:rPr>
              <a:t>All personal details will be held in strictest confidence and will not be shared with any third party or made public without your prior consent.</a:t>
            </a:r>
          </a:p>
          <a:p>
            <a:endParaRPr lang="en-GB" sz="1400" dirty="0">
              <a:solidFill>
                <a:srgbClr val="002060"/>
              </a:solidFill>
            </a:endParaRPr>
          </a:p>
          <a:p>
            <a:r>
              <a:rPr lang="en-GB" sz="1400" dirty="0" smtClean="0">
                <a:solidFill>
                  <a:srgbClr val="002060"/>
                </a:solidFill>
              </a:rPr>
              <a:t>If you have any questions about the discussion document, please contact us at </a:t>
            </a:r>
            <a:r>
              <a:rPr lang="en-GB" sz="1400" dirty="0" smtClean="0">
                <a:hlinkClick r:id="rId3"/>
              </a:rPr>
              <a:t>prisons.2020@justice-ni.x.gsi.gov.uk</a:t>
            </a:r>
            <a:r>
              <a:rPr lang="en-GB" sz="1400" dirty="0" smtClean="0"/>
              <a:t> </a:t>
            </a:r>
            <a:endParaRPr lang="en-GB"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24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71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2776" y="848544"/>
            <a:ext cx="4057521" cy="369332"/>
          </a:xfrm>
          <a:prstGeom prst="rect">
            <a:avLst/>
          </a:prstGeom>
          <a:noFill/>
        </p:spPr>
        <p:txBody>
          <a:bodyPr wrap="none" rtlCol="0">
            <a:spAutoFit/>
          </a:bodyPr>
          <a:lstStyle/>
          <a:p>
            <a:r>
              <a:rPr lang="en-GB" b="1" dirty="0" smtClean="0">
                <a:solidFill>
                  <a:srgbClr val="660033"/>
                </a:solidFill>
              </a:rPr>
              <a:t>Prisons 2020 – response document</a:t>
            </a:r>
            <a:endParaRPr lang="en-GB" b="1" dirty="0">
              <a:solidFill>
                <a:srgbClr val="660033"/>
              </a:solidFill>
            </a:endParaRPr>
          </a:p>
        </p:txBody>
      </p:sp>
      <p:sp>
        <p:nvSpPr>
          <p:cNvPr id="5" name="Rectangle 3"/>
          <p:cNvSpPr txBox="1">
            <a:spLocks noChangeArrowheads="1"/>
          </p:cNvSpPr>
          <p:nvPr/>
        </p:nvSpPr>
        <p:spPr bwMode="auto">
          <a:xfrm>
            <a:off x="692745" y="1338958"/>
            <a:ext cx="5616575" cy="4190106"/>
          </a:xfrm>
          <a:prstGeom prst="rect">
            <a:avLst/>
          </a:prstGeom>
          <a:noFill/>
          <a:ln w="9525">
            <a:noFill/>
            <a:miter lim="800000"/>
            <a:headEnd/>
            <a:tailEnd/>
          </a:ln>
        </p:spPr>
        <p:txBody>
          <a:bodyPr/>
          <a:lstStyle/>
          <a:p>
            <a:pPr>
              <a:lnSpc>
                <a:spcPct val="150000"/>
              </a:lnSpc>
              <a:spcBef>
                <a:spcPct val="20000"/>
              </a:spcBef>
              <a:defRPr/>
            </a:pPr>
            <a:r>
              <a:rPr lang="en-GB" sz="1200" kern="0" dirty="0" smtClean="0">
                <a:solidFill>
                  <a:srgbClr val="002060"/>
                </a:solidFill>
                <a:latin typeface="Arial" panose="020B0604020202020204" pitchFamily="34" charset="0"/>
                <a:cs typeface="Arial" panose="020B0604020202020204" pitchFamily="34" charset="0"/>
              </a:rPr>
              <a:t>Thank you for responding to </a:t>
            </a:r>
            <a:r>
              <a:rPr lang="en-GB" sz="1200" i="1" kern="0" dirty="0" smtClean="0">
                <a:solidFill>
                  <a:srgbClr val="002060"/>
                </a:solidFill>
                <a:latin typeface="Arial" panose="020B0604020202020204" pitchFamily="34" charset="0"/>
                <a:cs typeface="Arial" panose="020B0604020202020204" pitchFamily="34" charset="0"/>
              </a:rPr>
              <a:t>Prisons 2020 – a discussion document</a:t>
            </a:r>
            <a:r>
              <a:rPr lang="en-GB" sz="1200" kern="0" dirty="0" smtClean="0">
                <a:solidFill>
                  <a:srgbClr val="002060"/>
                </a:solidFill>
                <a:latin typeface="Arial" panose="020B0604020202020204" pitchFamily="34" charset="0"/>
                <a:cs typeface="Arial" panose="020B0604020202020204" pitchFamily="34" charset="0"/>
              </a:rPr>
              <a:t>. This </a:t>
            </a:r>
            <a:r>
              <a:rPr lang="en-GB" sz="1200" kern="0" dirty="0">
                <a:solidFill>
                  <a:srgbClr val="002060"/>
                </a:solidFill>
                <a:latin typeface="Arial" panose="020B0604020202020204" pitchFamily="34" charset="0"/>
                <a:cs typeface="Arial" panose="020B0604020202020204" pitchFamily="34" charset="0"/>
              </a:rPr>
              <a:t>is your opportunity to give your views on how we can all continue to improve our prisons to ensure we play our part in building a safe community in Northern Ireland.  </a:t>
            </a:r>
            <a:endParaRPr lang="en-GB" sz="1200" kern="0" dirty="0" smtClean="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r>
              <a:rPr lang="en-GB" sz="1200" kern="0" dirty="0" smtClean="0">
                <a:solidFill>
                  <a:srgbClr val="002060"/>
                </a:solidFill>
                <a:latin typeface="Arial" panose="020B0604020202020204" pitchFamily="34" charset="0"/>
                <a:cs typeface="Arial" panose="020B0604020202020204" pitchFamily="34" charset="0"/>
              </a:rPr>
              <a:t>This </a:t>
            </a:r>
            <a:r>
              <a:rPr lang="en-GB" sz="1200" kern="0" dirty="0">
                <a:solidFill>
                  <a:srgbClr val="002060"/>
                </a:solidFill>
                <a:latin typeface="Arial" panose="020B0604020202020204" pitchFamily="34" charset="0"/>
                <a:cs typeface="Arial" panose="020B0604020202020204" pitchFamily="34" charset="0"/>
              </a:rPr>
              <a:t>consultation will last until </a:t>
            </a:r>
            <a:r>
              <a:rPr lang="en-GB" sz="1200" kern="0" dirty="0" smtClean="0">
                <a:solidFill>
                  <a:srgbClr val="002060"/>
                </a:solidFill>
                <a:latin typeface="Arial" panose="020B0604020202020204" pitchFamily="34" charset="0"/>
                <a:cs typeface="Arial" panose="020B0604020202020204" pitchFamily="34" charset="0"/>
              </a:rPr>
              <a:t>29 September 2017 </a:t>
            </a:r>
            <a:r>
              <a:rPr lang="en-GB" sz="1200" kern="0" dirty="0">
                <a:solidFill>
                  <a:srgbClr val="002060"/>
                </a:solidFill>
                <a:latin typeface="Arial" panose="020B0604020202020204" pitchFamily="34" charset="0"/>
                <a:cs typeface="Arial" panose="020B0604020202020204" pitchFamily="34" charset="0"/>
              </a:rPr>
              <a:t>and there are three ways to give your views</a:t>
            </a:r>
            <a:r>
              <a:rPr lang="en-GB" sz="1200" kern="0" dirty="0" smtClean="0">
                <a:solidFill>
                  <a:srgbClr val="002060"/>
                </a:solidFill>
                <a:latin typeface="Arial" panose="020B0604020202020204" pitchFamily="34" charset="0"/>
                <a:cs typeface="Arial" panose="020B0604020202020204" pitchFamily="34" charset="0"/>
              </a:rPr>
              <a:t>:</a:t>
            </a: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a:p>
            <a:pPr marL="628650" lvl="1" indent="-171450">
              <a:lnSpc>
                <a:spcPct val="150000"/>
              </a:lnSpc>
              <a:spcBef>
                <a:spcPct val="20000"/>
              </a:spcBef>
              <a:buFont typeface="Wingdings" panose="05000000000000000000" pitchFamily="2" charset="2"/>
              <a:buChar char="Ø"/>
              <a:defRPr/>
            </a:pPr>
            <a:r>
              <a:rPr lang="en-GB" sz="1200" kern="0" dirty="0">
                <a:solidFill>
                  <a:srgbClr val="002060"/>
                </a:solidFill>
                <a:latin typeface="Arial" panose="020B0604020202020204" pitchFamily="34" charset="0"/>
                <a:cs typeface="Arial" panose="020B0604020202020204" pitchFamily="34" charset="0"/>
              </a:rPr>
              <a:t>For staff and people in custody - take part in one of the focus groups in your establishment.  Ask for details</a:t>
            </a:r>
            <a:r>
              <a:rPr lang="en-GB" sz="1200" kern="0" dirty="0" smtClean="0">
                <a:solidFill>
                  <a:srgbClr val="002060"/>
                </a:solidFill>
                <a:latin typeface="Arial" panose="020B0604020202020204" pitchFamily="34" charset="0"/>
                <a:cs typeface="Arial" panose="020B0604020202020204" pitchFamily="34" charset="0"/>
              </a:rPr>
              <a:t>.</a:t>
            </a:r>
            <a:endParaRPr lang="en-GB" sz="1200" kern="0" dirty="0">
              <a:solidFill>
                <a:srgbClr val="002060"/>
              </a:solidFill>
              <a:latin typeface="Arial" panose="020B0604020202020204" pitchFamily="34" charset="0"/>
              <a:cs typeface="Arial" panose="020B0604020202020204" pitchFamily="34" charset="0"/>
            </a:endParaRPr>
          </a:p>
          <a:p>
            <a:pPr marL="628650" lvl="1" indent="-171450">
              <a:lnSpc>
                <a:spcPct val="150000"/>
              </a:lnSpc>
              <a:spcBef>
                <a:spcPct val="20000"/>
              </a:spcBef>
              <a:buFont typeface="Wingdings" panose="05000000000000000000" pitchFamily="2" charset="2"/>
              <a:buChar char="Ø"/>
              <a:defRPr/>
            </a:pPr>
            <a:r>
              <a:rPr lang="en-GB" sz="1200" kern="0" dirty="0">
                <a:solidFill>
                  <a:srgbClr val="002060"/>
                </a:solidFill>
                <a:latin typeface="Arial" panose="020B0604020202020204" pitchFamily="34" charset="0"/>
                <a:cs typeface="Arial" panose="020B0604020202020204" pitchFamily="34" charset="0"/>
              </a:rPr>
              <a:t>Email us at </a:t>
            </a:r>
            <a:r>
              <a:rPr lang="en-GB" sz="1200" kern="0" dirty="0">
                <a:solidFill>
                  <a:srgbClr val="002060"/>
                </a:solidFill>
                <a:latin typeface="Arial" panose="020B0604020202020204" pitchFamily="34" charset="0"/>
                <a:cs typeface="Arial" panose="020B0604020202020204" pitchFamily="34" charset="0"/>
                <a:hlinkClick r:id="rId2"/>
              </a:rPr>
              <a:t>prisons.2020@justice-ni.x.gsi.gov.uk</a:t>
            </a:r>
            <a:r>
              <a:rPr lang="en-GB" sz="1200" kern="0" dirty="0">
                <a:solidFill>
                  <a:srgbClr val="002060"/>
                </a:solidFill>
                <a:latin typeface="Arial" panose="020B0604020202020204" pitchFamily="34" charset="0"/>
                <a:cs typeface="Arial" panose="020B0604020202020204" pitchFamily="34" charset="0"/>
              </a:rPr>
              <a:t> </a:t>
            </a:r>
          </a:p>
          <a:p>
            <a:pPr marL="628650" lvl="1" indent="-171450">
              <a:lnSpc>
                <a:spcPct val="150000"/>
              </a:lnSpc>
              <a:spcBef>
                <a:spcPct val="20000"/>
              </a:spcBef>
              <a:buFont typeface="Wingdings" panose="05000000000000000000" pitchFamily="2" charset="2"/>
              <a:buChar char="Ø"/>
              <a:defRPr/>
            </a:pPr>
            <a:r>
              <a:rPr lang="en-GB" sz="1200" kern="0" dirty="0">
                <a:solidFill>
                  <a:srgbClr val="002060"/>
                </a:solidFill>
                <a:latin typeface="Arial" panose="020B0604020202020204" pitchFamily="34" charset="0"/>
                <a:cs typeface="Arial" panose="020B0604020202020204" pitchFamily="34" charset="0"/>
              </a:rPr>
              <a:t>Complete </a:t>
            </a:r>
            <a:r>
              <a:rPr lang="en-GB" sz="1200" kern="0" dirty="0" smtClean="0">
                <a:solidFill>
                  <a:srgbClr val="002060"/>
                </a:solidFill>
                <a:latin typeface="Arial" panose="020B0604020202020204" pitchFamily="34" charset="0"/>
                <a:cs typeface="Arial" panose="020B0604020202020204" pitchFamily="34" charset="0"/>
              </a:rPr>
              <a:t>this document </a:t>
            </a:r>
            <a:r>
              <a:rPr lang="en-GB" sz="1200" kern="0" dirty="0">
                <a:solidFill>
                  <a:srgbClr val="002060"/>
                </a:solidFill>
                <a:latin typeface="Arial" panose="020B0604020202020204" pitchFamily="34" charset="0"/>
                <a:cs typeface="Arial" panose="020B0604020202020204" pitchFamily="34" charset="0"/>
              </a:rPr>
              <a:t>and return </a:t>
            </a:r>
            <a:r>
              <a:rPr lang="en-GB" sz="1200" kern="0" dirty="0" smtClean="0">
                <a:solidFill>
                  <a:srgbClr val="002060"/>
                </a:solidFill>
                <a:latin typeface="Arial" panose="020B0604020202020204" pitchFamily="34" charset="0"/>
                <a:cs typeface="Arial" panose="020B0604020202020204" pitchFamily="34" charset="0"/>
              </a:rPr>
              <a:t>to the email address above or to:</a:t>
            </a:r>
            <a:endParaRPr lang="en-GB" sz="1200" kern="0" dirty="0">
              <a:solidFill>
                <a:srgbClr val="002060"/>
              </a:solidFill>
              <a:latin typeface="Arial" panose="020B0604020202020204" pitchFamily="34" charset="0"/>
              <a:cs typeface="Arial" panose="020B0604020202020204" pitchFamily="34" charset="0"/>
            </a:endParaRPr>
          </a:p>
          <a:p>
            <a:pPr lvl="1">
              <a:lnSpc>
                <a:spcPct val="150000"/>
              </a:lnSpc>
              <a:spcBef>
                <a:spcPct val="20000"/>
              </a:spcBef>
              <a:defRPr/>
            </a:pPr>
            <a:r>
              <a:rPr lang="en-GB" sz="1200" i="1" kern="0" dirty="0">
                <a:solidFill>
                  <a:srgbClr val="002060"/>
                </a:solidFill>
                <a:latin typeface="Arial" panose="020B0604020202020204" pitchFamily="34" charset="0"/>
                <a:cs typeface="Arial" panose="020B0604020202020204" pitchFamily="34" charset="0"/>
              </a:rPr>
              <a:t>	Prisons 2020, Room 310, Dundonald House, Belfast BT4 </a:t>
            </a:r>
            <a:r>
              <a:rPr lang="en-GB" sz="1200" i="1" kern="0" dirty="0" smtClean="0">
                <a:solidFill>
                  <a:srgbClr val="002060"/>
                </a:solidFill>
                <a:latin typeface="Arial" panose="020B0604020202020204" pitchFamily="34" charset="0"/>
                <a:cs typeface="Arial" panose="020B0604020202020204" pitchFamily="34" charset="0"/>
              </a:rPr>
              <a:t>3SS</a:t>
            </a:r>
            <a:endParaRPr lang="en-GB" sz="1200" i="1"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smtClean="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r>
              <a:rPr lang="en-GB" sz="1200" kern="0" dirty="0" smtClean="0">
                <a:solidFill>
                  <a:srgbClr val="002060"/>
                </a:solidFill>
                <a:latin typeface="Arial" panose="020B0604020202020204" pitchFamily="34" charset="0"/>
                <a:cs typeface="Arial" panose="020B0604020202020204" pitchFamily="34" charset="0"/>
              </a:rPr>
              <a:t>If you have any queries please do not hesitate to contact us.</a:t>
            </a:r>
            <a:endParaRPr lang="en-GB" sz="1200"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a:p>
            <a:pPr>
              <a:lnSpc>
                <a:spcPct val="150000"/>
              </a:lnSpc>
              <a:spcBef>
                <a:spcPct val="20000"/>
              </a:spcBef>
              <a:defRPr/>
            </a:pPr>
            <a:endParaRPr lang="en-GB" sz="1200" kern="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436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2695" y="1150248"/>
            <a:ext cx="6049217" cy="871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Text Box 2"/>
          <p:cNvSpPr txBox="1">
            <a:spLocks noChangeArrowheads="1"/>
          </p:cNvSpPr>
          <p:nvPr/>
        </p:nvSpPr>
        <p:spPr bwMode="auto">
          <a:xfrm>
            <a:off x="332656" y="490464"/>
            <a:ext cx="6165850" cy="480131"/>
          </a:xfrm>
          <a:prstGeom prst="rect">
            <a:avLst/>
          </a:prstGeom>
          <a:noFill/>
          <a:ln w="9525">
            <a:noFill/>
            <a:miter lim="800000"/>
            <a:headEnd/>
            <a:tailEnd/>
          </a:ln>
        </p:spPr>
        <p:txBody>
          <a:bodyPr>
            <a:spAutoFit/>
          </a:bodyPr>
          <a:lstStyle/>
          <a:p>
            <a:pPr>
              <a:lnSpc>
                <a:spcPct val="90000"/>
              </a:lnSpc>
              <a:spcBef>
                <a:spcPct val="20000"/>
              </a:spcBef>
              <a:defRPr/>
            </a:pPr>
            <a:r>
              <a:rPr lang="en-GB" sz="2800" b="1" kern="0" dirty="0">
                <a:solidFill>
                  <a:srgbClr val="002060"/>
                </a:solidFill>
                <a:latin typeface="Franklin Gothic Book" pitchFamily="34" charset="0"/>
              </a:rPr>
              <a:t>Role of the Prison Service</a:t>
            </a:r>
          </a:p>
        </p:txBody>
      </p:sp>
      <p:sp>
        <p:nvSpPr>
          <p:cNvPr id="14" name="Rectangle 13"/>
          <p:cNvSpPr/>
          <p:nvPr/>
        </p:nvSpPr>
        <p:spPr>
          <a:xfrm>
            <a:off x="5733256" y="9201150"/>
            <a:ext cx="1152525" cy="63500"/>
          </a:xfrm>
          <a:prstGeom prst="rect">
            <a:avLst/>
          </a:prstGeom>
          <a:solidFill>
            <a:srgbClr val="ABD6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TextBox 14"/>
          <p:cNvSpPr txBox="1"/>
          <p:nvPr/>
        </p:nvSpPr>
        <p:spPr>
          <a:xfrm>
            <a:off x="5849144" y="9056688"/>
            <a:ext cx="1125537" cy="1016000"/>
          </a:xfrm>
          <a:prstGeom prst="rect">
            <a:avLst/>
          </a:prstGeom>
          <a:noFill/>
        </p:spPr>
        <p:txBody>
          <a:bodyPr>
            <a:spAutoFit/>
          </a:bodyPr>
          <a:lstStyle/>
          <a:p>
            <a:pPr>
              <a:defRPr/>
            </a:pPr>
            <a:r>
              <a:rPr lang="en-GB" sz="6000" dirty="0" smtClean="0">
                <a:solidFill>
                  <a:schemeClr val="bg1">
                    <a:lumMod val="85000"/>
                  </a:schemeClr>
                </a:solidFill>
                <a:latin typeface="+mn-lt"/>
              </a:rPr>
              <a:t>9</a:t>
            </a:r>
            <a:endParaRPr lang="en-GB" sz="6000" dirty="0">
              <a:solidFill>
                <a:schemeClr val="bg1">
                  <a:lumMod val="85000"/>
                </a:schemeClr>
              </a:solidFill>
              <a:latin typeface="+mn-lt"/>
            </a:endParaRPr>
          </a:p>
        </p:txBody>
      </p:sp>
      <p:sp>
        <p:nvSpPr>
          <p:cNvPr id="6151" name="TextBox 1"/>
          <p:cNvSpPr txBox="1">
            <a:spLocks noChangeArrowheads="1"/>
          </p:cNvSpPr>
          <p:nvPr/>
        </p:nvSpPr>
        <p:spPr bwMode="auto">
          <a:xfrm>
            <a:off x="404664" y="1136576"/>
            <a:ext cx="6049217" cy="86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600" b="1" dirty="0" smtClean="0">
                <a:solidFill>
                  <a:schemeClr val="bg1"/>
                </a:solidFill>
                <a:latin typeface="Arial" charset="0"/>
              </a:rPr>
              <a:t>Please refer to Page 9 of discussion document)</a:t>
            </a:r>
          </a:p>
          <a:p>
            <a:pPr eaLnBrk="1" hangingPunct="1">
              <a:spcBef>
                <a:spcPct val="0"/>
              </a:spcBef>
              <a:buFontTx/>
              <a:buNone/>
            </a:pPr>
            <a:r>
              <a:rPr lang="en-GB" altLang="en-US" sz="1150" dirty="0" smtClean="0">
                <a:solidFill>
                  <a:schemeClr val="bg1"/>
                </a:solidFill>
                <a:latin typeface="Arial" charset="0"/>
              </a:rPr>
              <a:t>Q1  Do you believe NIPS has appropriately summarised its role and defined its key strategic priorities.  If you have answered “no” please outline your views in relation to the changes you would wish to suggest.</a:t>
            </a:r>
          </a:p>
        </p:txBody>
      </p:sp>
      <p:sp>
        <p:nvSpPr>
          <p:cNvPr id="3" name="TextBox 2"/>
          <p:cNvSpPr txBox="1"/>
          <p:nvPr/>
        </p:nvSpPr>
        <p:spPr>
          <a:xfrm>
            <a:off x="332655" y="2360712"/>
            <a:ext cx="6121225" cy="6740307"/>
          </a:xfrm>
          <a:prstGeom prst="rect">
            <a:avLst/>
          </a:prstGeom>
          <a:noFill/>
          <a:ln>
            <a:solidFill>
              <a:schemeClr val="accent1"/>
            </a:solidFill>
          </a:ln>
        </p:spPr>
        <p:txBody>
          <a:bodyPr wrap="square" rtlCol="0">
            <a:spAutoFit/>
          </a:bodyPr>
          <a:lstStyle/>
          <a:p>
            <a:r>
              <a:rPr lang="en-GB" dirty="0" smtClean="0">
                <a:solidFill>
                  <a:srgbClr val="002060"/>
                </a:solidFill>
              </a:rPr>
              <a:t>Your response</a:t>
            </a:r>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377" y="272480"/>
            <a:ext cx="1909497" cy="461665"/>
          </a:xfrm>
          <a:prstGeom prst="rect">
            <a:avLst/>
          </a:prstGeom>
        </p:spPr>
        <p:txBody>
          <a:bodyPr wrap="none">
            <a:spAutoFit/>
          </a:bodyPr>
          <a:lstStyle/>
          <a:p>
            <a:pPr>
              <a:defRPr/>
            </a:pPr>
            <a:r>
              <a:rPr lang="en-GB" altLang="en-US" sz="2400" b="1" dirty="0">
                <a:solidFill>
                  <a:srgbClr val="002060"/>
                </a:solidFill>
                <a:latin typeface="Arial" panose="020B0604020202020204" pitchFamily="34" charset="0"/>
                <a:cs typeface="Arial" panose="020B0604020202020204" pitchFamily="34" charset="0"/>
              </a:rPr>
              <a:t>Our People </a:t>
            </a:r>
          </a:p>
        </p:txBody>
      </p:sp>
      <p:graphicFrame>
        <p:nvGraphicFramePr>
          <p:cNvPr id="3" name="Table 2"/>
          <p:cNvGraphicFramePr>
            <a:graphicFrameLocks noGrp="1"/>
          </p:cNvGraphicFramePr>
          <p:nvPr>
            <p:extLst>
              <p:ext uri="{D42A27DB-BD31-4B8C-83A1-F6EECF244321}">
                <p14:modId xmlns:p14="http://schemas.microsoft.com/office/powerpoint/2010/main" val="3793950094"/>
              </p:ext>
            </p:extLst>
          </p:nvPr>
        </p:nvGraphicFramePr>
        <p:xfrm>
          <a:off x="260648" y="704528"/>
          <a:ext cx="6264696" cy="8778240"/>
        </p:xfrm>
        <a:graphic>
          <a:graphicData uri="http://schemas.openxmlformats.org/drawingml/2006/table">
            <a:tbl>
              <a:tblPr firstRow="1" bandRow="1">
                <a:tableStyleId>{5C22544A-7EE6-4342-B048-85BDC9FD1C3A}</a:tableStyleId>
              </a:tblPr>
              <a:tblGrid>
                <a:gridCol w="2448272"/>
                <a:gridCol w="3816424"/>
              </a:tblGrid>
              <a:tr h="432048">
                <a:tc>
                  <a:txBody>
                    <a:bodyPr/>
                    <a:lstStyle/>
                    <a:p>
                      <a:r>
                        <a:rPr lang="en-GB" sz="1200" dirty="0" smtClean="0"/>
                        <a:t>Our People - Questions</a:t>
                      </a:r>
                      <a:endParaRPr lang="en-GB" sz="1200" dirty="0"/>
                    </a:p>
                  </a:txBody>
                  <a:tcPr/>
                </a:tc>
                <a:tc>
                  <a:txBody>
                    <a:bodyPr/>
                    <a:lstStyle/>
                    <a:p>
                      <a:r>
                        <a:rPr lang="en-GB" sz="1200" dirty="0" smtClean="0"/>
                        <a:t>Your views - please refer to page 10 of the discussion document</a:t>
                      </a:r>
                      <a:endParaRPr lang="en-GB" sz="1200"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Q2. What do you believe our organisational values should be?</a:t>
                      </a:r>
                      <a:endParaRPr kumimoji="0" lang="en-GB" sz="105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Q3. How can we better work in partnership with our staff and trade union partners?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Q4. How can we improve communication with our staff and those who work with them in the prison environment?</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Q5. How can we best capture and share examples of good practice across NIPS and in doing so celebrate success?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2077275"/>
              </p:ext>
            </p:extLst>
          </p:nvPr>
        </p:nvGraphicFramePr>
        <p:xfrm>
          <a:off x="260648" y="704528"/>
          <a:ext cx="6264696" cy="8778240"/>
        </p:xfrm>
        <a:graphic>
          <a:graphicData uri="http://schemas.openxmlformats.org/drawingml/2006/table">
            <a:tbl>
              <a:tblPr firstRow="1" bandRow="1">
                <a:tableStyleId>{5C22544A-7EE6-4342-B048-85BDC9FD1C3A}</a:tableStyleId>
              </a:tblPr>
              <a:tblGrid>
                <a:gridCol w="2448272"/>
                <a:gridCol w="3816424"/>
              </a:tblGrid>
              <a:tr h="432048">
                <a:tc>
                  <a:txBody>
                    <a:bodyPr/>
                    <a:lstStyle/>
                    <a:p>
                      <a:r>
                        <a:rPr lang="en-GB" sz="1200" dirty="0" smtClean="0"/>
                        <a:t>Our People - Questions</a:t>
                      </a:r>
                      <a:endParaRPr lang="en-GB" sz="1200" dirty="0"/>
                    </a:p>
                  </a:txBody>
                  <a:tcPr/>
                </a:tc>
                <a:tc>
                  <a:txBody>
                    <a:bodyPr/>
                    <a:lstStyle/>
                    <a:p>
                      <a:r>
                        <a:rPr lang="en-GB" sz="1200" dirty="0" smtClean="0"/>
                        <a:t>Your views - please refer to page 10 of the discussion document</a:t>
                      </a:r>
                      <a:endParaRPr lang="en-GB" sz="1200"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Q6. How can we deliver better work-life balance for staff, and support their health and well-being?</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10331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Q7. How can we develop our leadership capability and in particular support first line managers?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Q8. What measures could we take to support staff health and well-being.</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indent="0">
                        <a:buNone/>
                      </a:pPr>
                      <a:r>
                        <a:rPr lang="en-GB" sz="1050" dirty="0" smtClean="0">
                          <a:solidFill>
                            <a:srgbClr val="002060"/>
                          </a:solidFill>
                          <a:latin typeface="Arial" panose="020B0604020202020204" pitchFamily="34" charset="0"/>
                          <a:cs typeface="Arial" panose="020B0604020202020204" pitchFamily="34" charset="0"/>
                        </a:rPr>
                        <a:t>Q9. In recognition of the diversity of those in our care would it be helpful to have bespoke staff training for specific prisoner groups?  If so, what training would be helpful?</a:t>
                      </a:r>
                      <a:endParaRPr lang="en-GB" sz="1050" dirty="0" smtClean="0">
                        <a:solidFill>
                          <a:srgbClr val="002060"/>
                        </a:solidFill>
                        <a:latin typeface="Arial" panose="020B0604020202020204" pitchFamily="34" charset="0"/>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
        <p:nvSpPr>
          <p:cNvPr id="5" name="Rectangle 4"/>
          <p:cNvSpPr/>
          <p:nvPr/>
        </p:nvSpPr>
        <p:spPr>
          <a:xfrm>
            <a:off x="599377" y="272480"/>
            <a:ext cx="3667992" cy="461665"/>
          </a:xfrm>
          <a:prstGeom prst="rect">
            <a:avLst/>
          </a:prstGeom>
        </p:spPr>
        <p:txBody>
          <a:bodyPr wrap="none">
            <a:spAutoFit/>
          </a:bodyPr>
          <a:lstStyle/>
          <a:p>
            <a:pPr>
              <a:defRPr/>
            </a:pPr>
            <a:r>
              <a:rPr lang="en-GB" altLang="en-US" sz="2400" b="1" dirty="0">
                <a:solidFill>
                  <a:srgbClr val="002060"/>
                </a:solidFill>
                <a:latin typeface="Arial" panose="020B0604020202020204" pitchFamily="34" charset="0"/>
                <a:cs typeface="Arial" panose="020B0604020202020204" pitchFamily="34" charset="0"/>
              </a:rPr>
              <a:t>Our </a:t>
            </a:r>
            <a:r>
              <a:rPr lang="en-GB" altLang="en-US" sz="2400" b="1" dirty="0" smtClean="0">
                <a:solidFill>
                  <a:srgbClr val="002060"/>
                </a:solidFill>
                <a:latin typeface="Arial" panose="020B0604020202020204" pitchFamily="34" charset="0"/>
                <a:cs typeface="Arial" panose="020B0604020202020204" pitchFamily="34" charset="0"/>
              </a:rPr>
              <a:t>People (continued) </a:t>
            </a:r>
            <a:endParaRPr lang="en-GB" altLang="en-US"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558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567" y="200472"/>
            <a:ext cx="1824474" cy="461665"/>
          </a:xfrm>
          <a:prstGeom prst="rect">
            <a:avLst/>
          </a:prstGeom>
        </p:spPr>
        <p:txBody>
          <a:bodyPr wrap="none">
            <a:spAutoFit/>
          </a:bodyPr>
          <a:lstStyle/>
          <a:p>
            <a:r>
              <a:rPr lang="en-GB" altLang="en-US" sz="2400" b="1" dirty="0">
                <a:solidFill>
                  <a:srgbClr val="002060"/>
                </a:solidFill>
                <a:latin typeface="Franklin Gothic Book" panose="020B0503020102020204" pitchFamily="34" charset="0"/>
              </a:rPr>
              <a:t>Our </a:t>
            </a:r>
            <a:r>
              <a:rPr lang="en-GB" altLang="en-US" sz="2400" b="1" dirty="0" smtClean="0">
                <a:solidFill>
                  <a:srgbClr val="002060"/>
                </a:solidFill>
                <a:latin typeface="Franklin Gothic Book" panose="020B0503020102020204" pitchFamily="34" charset="0"/>
              </a:rPr>
              <a:t>Services</a:t>
            </a:r>
            <a:endParaRPr lang="en-GB" altLang="en-US" sz="2400" b="1" dirty="0">
              <a:solidFill>
                <a:srgbClr val="002060"/>
              </a:solidFill>
              <a:latin typeface="Franklin Gothic Book" panose="020B05030201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14994119"/>
              </p:ext>
            </p:extLst>
          </p:nvPr>
        </p:nvGraphicFramePr>
        <p:xfrm>
          <a:off x="332656" y="704528"/>
          <a:ext cx="6264696" cy="8778240"/>
        </p:xfrm>
        <a:graphic>
          <a:graphicData uri="http://schemas.openxmlformats.org/drawingml/2006/table">
            <a:tbl>
              <a:tblPr firstRow="1" bandRow="1">
                <a:tableStyleId>{5C22544A-7EE6-4342-B048-85BDC9FD1C3A}</a:tableStyleId>
              </a:tblPr>
              <a:tblGrid>
                <a:gridCol w="2448272"/>
                <a:gridCol w="3816424"/>
              </a:tblGrid>
              <a:tr h="432048">
                <a:tc>
                  <a:txBody>
                    <a:bodyPr/>
                    <a:lstStyle/>
                    <a:p>
                      <a:r>
                        <a:rPr lang="en-GB" sz="1200" dirty="0" smtClean="0"/>
                        <a:t>Our Services - Questions</a:t>
                      </a:r>
                      <a:endParaRPr lang="en-GB" sz="1200" dirty="0"/>
                    </a:p>
                  </a:txBody>
                  <a:tcPr/>
                </a:tc>
                <a:tc>
                  <a:txBody>
                    <a:bodyPr/>
                    <a:lstStyle/>
                    <a:p>
                      <a:r>
                        <a:rPr lang="en-GB" sz="1200" dirty="0" smtClean="0"/>
                        <a:t>Your views - please refer to pages 11-12 of the discussion document</a:t>
                      </a:r>
                      <a:endParaRPr lang="en-GB" sz="1200"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Q10 How well do you think the Prison Service performs in prioritising resettlement and rehabilitation?</a:t>
                      </a:r>
                      <a:endParaRPr kumimoji="0" lang="en-GB" sz="115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Q11 What could the Prison Service to differently to better support people’s transition from custody back into the community?</a:t>
                      </a:r>
                      <a:endParaRPr kumimoji="0" lang="en-GB" sz="115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Q12 Are there models of good practice that the Prison Service could adopt to improve its approach to resettlement and rehabilitation?</a:t>
                      </a:r>
                      <a:endParaRPr kumimoji="0" lang="en-GB" sz="115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5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Q13 What outcomes can the voluntary and community sector provide to assist with people’s resettlement and rehabilitation?</a:t>
                      </a:r>
                      <a:endParaRPr kumimoji="0" lang="en-GB" sz="115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
          <p:cNvSpPr>
            <a:spLocks noChangeArrowheads="1"/>
          </p:cNvSpPr>
          <p:nvPr/>
        </p:nvSpPr>
        <p:spPr bwMode="auto">
          <a:xfrm>
            <a:off x="720726" y="3428891"/>
            <a:ext cx="5414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628650" indent="-171450" eaLnBrk="0" hangingPunct="0">
              <a:spcBef>
                <a:spcPct val="20000"/>
              </a:spcBef>
              <a:buFont typeface="Arial" charset="0"/>
              <a:buChar char="–"/>
              <a:defRPr sz="2800">
                <a:solidFill>
                  <a:schemeClr val="tx1"/>
                </a:solidFill>
                <a:latin typeface="Calibri" pitchFamily="34" charset="0"/>
              </a:defRPr>
            </a:lvl2pPr>
            <a:lvl3pPr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defRPr/>
            </a:pPr>
            <a:endParaRPr lang="en-GB" sz="1200" dirty="0" smtClean="0">
              <a:solidFill>
                <a:srgbClr val="002060"/>
              </a:solidFill>
              <a:latin typeface="Arial" panose="020B0604020202020204" pitchFamily="34" charset="0"/>
              <a:cs typeface="Arial" panose="020B0604020202020204" pitchFamily="34" charset="0"/>
            </a:endParaRPr>
          </a:p>
          <a:p>
            <a:pPr lvl="1" eaLnBrk="1" hangingPunct="1">
              <a:spcBef>
                <a:spcPct val="0"/>
              </a:spcBef>
              <a:buFont typeface="Wingdings" pitchFamily="2" charset="2"/>
              <a:buChar char="Ø"/>
              <a:defRPr/>
            </a:pPr>
            <a:endParaRPr lang="en-GB" altLang="en-US" sz="1200" dirty="0" smtClean="0">
              <a:solidFill>
                <a:srgbClr val="002060"/>
              </a:solidFill>
              <a:latin typeface="Arial" charset="0"/>
            </a:endParaRPr>
          </a:p>
        </p:txBody>
      </p:sp>
      <p:sp>
        <p:nvSpPr>
          <p:cNvPr id="2" name="Rectangle 1"/>
          <p:cNvSpPr/>
          <p:nvPr/>
        </p:nvSpPr>
        <p:spPr>
          <a:xfrm>
            <a:off x="720726" y="212666"/>
            <a:ext cx="2496196" cy="461665"/>
          </a:xfrm>
          <a:prstGeom prst="rect">
            <a:avLst/>
          </a:prstGeom>
        </p:spPr>
        <p:txBody>
          <a:bodyPr wrap="none">
            <a:spAutoFit/>
          </a:bodyPr>
          <a:lstStyle/>
          <a:p>
            <a:r>
              <a:rPr lang="en-GB" altLang="en-US" sz="2400" b="1" dirty="0">
                <a:solidFill>
                  <a:srgbClr val="002060"/>
                </a:solidFill>
                <a:latin typeface="Franklin Gothic Book" panose="020B0503020102020204" pitchFamily="34" charset="0"/>
              </a:rPr>
              <a:t>Our Infrastructure</a:t>
            </a:r>
          </a:p>
        </p:txBody>
      </p:sp>
      <p:graphicFrame>
        <p:nvGraphicFramePr>
          <p:cNvPr id="11" name="Table 10"/>
          <p:cNvGraphicFramePr>
            <a:graphicFrameLocks noGrp="1"/>
          </p:cNvGraphicFramePr>
          <p:nvPr>
            <p:extLst>
              <p:ext uri="{D42A27DB-BD31-4B8C-83A1-F6EECF244321}">
                <p14:modId xmlns:p14="http://schemas.microsoft.com/office/powerpoint/2010/main" val="208098653"/>
              </p:ext>
            </p:extLst>
          </p:nvPr>
        </p:nvGraphicFramePr>
        <p:xfrm>
          <a:off x="332656" y="704528"/>
          <a:ext cx="6264696" cy="8686800"/>
        </p:xfrm>
        <a:graphic>
          <a:graphicData uri="http://schemas.openxmlformats.org/drawingml/2006/table">
            <a:tbl>
              <a:tblPr firstRow="1" bandRow="1">
                <a:tableStyleId>{5C22544A-7EE6-4342-B048-85BDC9FD1C3A}</a:tableStyleId>
              </a:tblPr>
              <a:tblGrid>
                <a:gridCol w="2448272"/>
                <a:gridCol w="3816424"/>
              </a:tblGrid>
              <a:tr h="432048">
                <a:tc>
                  <a:txBody>
                    <a:bodyPr/>
                    <a:lstStyle/>
                    <a:p>
                      <a:r>
                        <a:rPr lang="en-GB" sz="1200" dirty="0" smtClean="0"/>
                        <a:t>Our Infrastructure - Questions</a:t>
                      </a:r>
                      <a:endParaRPr lang="en-GB" sz="1200" dirty="0"/>
                    </a:p>
                  </a:txBody>
                  <a:tcPr/>
                </a:tc>
                <a:tc>
                  <a:txBody>
                    <a:bodyPr/>
                    <a:lstStyle/>
                    <a:p>
                      <a:r>
                        <a:rPr lang="en-GB" sz="1200" dirty="0" smtClean="0"/>
                        <a:t>Your views - please refer to pages 13-14 of the discussion document</a:t>
                      </a:r>
                      <a:endParaRPr lang="en-GB" sz="1200"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Q14. Do you think NIPS could make better use of the facilities/accommodation available to us, if so how?</a:t>
                      </a:r>
                    </a:p>
                  </a:txBody>
                  <a:tcPr/>
                </a:tc>
                <a:tc>
                  <a:txBody>
                    <a:bodyPr/>
                    <a:lstStyle/>
                    <a:p>
                      <a:r>
                        <a:rPr lang="en-GB" dirty="0" smtClean="0"/>
                        <a:t>                                                                      </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Q15. Do you think there are other ways NIPS could achieve our infrastructure objectives?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If so please outline your proposals.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Q16. How do you believe NIPS could better use technology to develop a whole prison approach, improve family connections and prepare individuals for release?</a:t>
                      </a:r>
                      <a:endParaRPr kumimoji="0" lang="en-GB"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299" y="272480"/>
            <a:ext cx="2457019" cy="461665"/>
          </a:xfrm>
          <a:prstGeom prst="rect">
            <a:avLst/>
          </a:prstGeom>
        </p:spPr>
        <p:txBody>
          <a:bodyPr wrap="none">
            <a:spAutoFit/>
          </a:bodyPr>
          <a:lstStyle/>
          <a:p>
            <a:pPr>
              <a:defRPr/>
            </a:pPr>
            <a:r>
              <a:rPr lang="en-GB" altLang="en-US" sz="2400" b="1" dirty="0">
                <a:solidFill>
                  <a:srgbClr val="002060"/>
                </a:solidFill>
                <a:latin typeface="Franklin Gothic Book" panose="020B0503020102020204" pitchFamily="34" charset="0"/>
              </a:rPr>
              <a:t>Our Partnerships</a:t>
            </a:r>
            <a:r>
              <a:rPr lang="en-GB" altLang="en-US" sz="2400" dirty="0">
                <a:solidFill>
                  <a:srgbClr val="002060"/>
                </a:solidFill>
                <a:latin typeface="Franklin Gothic Book" panose="020B0503020102020204" pitchFamily="34" charset="0"/>
              </a:rPr>
              <a:t> </a:t>
            </a:r>
          </a:p>
        </p:txBody>
      </p:sp>
      <p:graphicFrame>
        <p:nvGraphicFramePr>
          <p:cNvPr id="8" name="Table 7"/>
          <p:cNvGraphicFramePr>
            <a:graphicFrameLocks noGrp="1"/>
          </p:cNvGraphicFramePr>
          <p:nvPr>
            <p:extLst>
              <p:ext uri="{D42A27DB-BD31-4B8C-83A1-F6EECF244321}">
                <p14:modId xmlns:p14="http://schemas.microsoft.com/office/powerpoint/2010/main" val="2403144267"/>
              </p:ext>
            </p:extLst>
          </p:nvPr>
        </p:nvGraphicFramePr>
        <p:xfrm>
          <a:off x="332656" y="704528"/>
          <a:ext cx="6264696" cy="8686800"/>
        </p:xfrm>
        <a:graphic>
          <a:graphicData uri="http://schemas.openxmlformats.org/drawingml/2006/table">
            <a:tbl>
              <a:tblPr firstRow="1" bandRow="1">
                <a:tableStyleId>{5C22544A-7EE6-4342-B048-85BDC9FD1C3A}</a:tableStyleId>
              </a:tblPr>
              <a:tblGrid>
                <a:gridCol w="2448272"/>
                <a:gridCol w="3816424"/>
              </a:tblGrid>
              <a:tr h="432048">
                <a:tc>
                  <a:txBody>
                    <a:bodyPr/>
                    <a:lstStyle/>
                    <a:p>
                      <a:r>
                        <a:rPr lang="en-GB" sz="1200" dirty="0" smtClean="0"/>
                        <a:t>Our Partnerships - Questions</a:t>
                      </a:r>
                      <a:endParaRPr lang="en-GB" sz="1200" dirty="0"/>
                    </a:p>
                  </a:txBody>
                  <a:tcPr/>
                </a:tc>
                <a:tc>
                  <a:txBody>
                    <a:bodyPr/>
                    <a:lstStyle/>
                    <a:p>
                      <a:r>
                        <a:rPr lang="en-GB" sz="1200" dirty="0" smtClean="0"/>
                        <a:t>Your views - please refer to page</a:t>
                      </a:r>
                      <a:r>
                        <a:rPr lang="en-GB" sz="1200" baseline="0" dirty="0" smtClean="0"/>
                        <a:t> 15</a:t>
                      </a:r>
                      <a:r>
                        <a:rPr lang="en-GB" sz="1200" dirty="0" smtClean="0"/>
                        <a:t> of the discussion document</a:t>
                      </a:r>
                      <a:endParaRPr lang="en-GB" sz="1200"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7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Q17. How do you think NIPS could make better use of our partnerships?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7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Q18. How could NIPS improve communication with our partners?</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r h="6433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7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Q19. How do you think NIPS could make better links with the community?</a:t>
                      </a:r>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5587</TotalTime>
  <Words>710</Words>
  <Application>Microsoft Office PowerPoint</Application>
  <PresentationFormat>A4 Paper (210x297 mm)</PresentationFormat>
  <Paragraphs>238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jroger</dc:creator>
  <cp:lastModifiedBy>Administrator</cp:lastModifiedBy>
  <cp:revision>206</cp:revision>
  <cp:lastPrinted>2017-07-17T14:05:57Z</cp:lastPrinted>
  <dcterms:created xsi:type="dcterms:W3CDTF">2012-10-11T12:48:03Z</dcterms:created>
  <dcterms:modified xsi:type="dcterms:W3CDTF">2017-07-21T10:49:06Z</dcterms:modified>
</cp:coreProperties>
</file>